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9" r:id="rId7"/>
    <p:sldId id="258" r:id="rId8"/>
    <p:sldId id="261" r:id="rId9"/>
    <p:sldId id="264" r:id="rId10"/>
    <p:sldId id="262" r:id="rId11"/>
    <p:sldId id="269" r:id="rId12"/>
    <p:sldId id="270" r:id="rId13"/>
    <p:sldId id="273" r:id="rId14"/>
    <p:sldId id="272" r:id="rId15"/>
    <p:sldId id="274" r:id="rId16"/>
    <p:sldId id="275" r:id="rId17"/>
    <p:sldId id="276" r:id="rId18"/>
    <p:sldId id="277" r:id="rId19"/>
    <p:sldId id="260" r:id="rId20"/>
    <p:sldId id="278" r:id="rId21"/>
    <p:sldId id="263" r:id="rId22"/>
    <p:sldId id="279" r:id="rId23"/>
    <p:sldId id="280" r:id="rId24"/>
    <p:sldId id="281" r:id="rId25"/>
    <p:sldId id="282" r:id="rId26"/>
    <p:sldId id="265" r:id="rId27"/>
    <p:sldId id="268"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72" d="100"/>
          <a:sy n="72" d="100"/>
        </p:scale>
        <p:origin x="660" y="7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AD1E949-0C4F-40E2-B79C-F11B64EC75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62D8D642-21B8-452D-B9A0-36837B9864D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7/10/2019</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7/10/2019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9539189" y="5274573"/>
            <a:ext cx="1923941" cy="423861"/>
          </a:xfrm>
        </p:spPr>
        <p:txBody>
          <a:bodyPr/>
          <a:lstStyle/>
          <a:p>
            <a:r>
              <a:rPr lang="en-US" sz="2800" dirty="0">
                <a:solidFill>
                  <a:schemeClr val="bg1"/>
                </a:solidFill>
              </a:rPr>
              <a:t>July</a:t>
            </a:r>
            <a:endParaRPr lang="ru-RU" sz="2800" dirty="0">
              <a:solidFill>
                <a:schemeClr val="bg1"/>
              </a:solidFill>
            </a:endParaRPr>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9422297" y="5804452"/>
            <a:ext cx="2186608" cy="423861"/>
          </a:xfrm>
        </p:spPr>
        <p:txBody>
          <a:bodyPr/>
          <a:lstStyle/>
          <a:p>
            <a:r>
              <a:rPr lang="en-US" sz="2400" dirty="0"/>
              <a:t>2019</a:t>
            </a:r>
            <a:endParaRPr lang="ru-RU" sz="2400"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0" y="2271713"/>
            <a:ext cx="10117959" cy="2114757"/>
          </a:xfrm>
        </p:spPr>
        <p:txBody>
          <a:bodyPr/>
          <a:lstStyle/>
          <a:p>
            <a:r>
              <a:rPr lang="en-US" dirty="0"/>
              <a:t>ZOO ANIMAL</a:t>
            </a:r>
            <a:br>
              <a:rPr lang="en-US" dirty="0"/>
            </a:br>
            <a:r>
              <a:rPr lang="en-US" dirty="0"/>
              <a:t>CLASSIFICATION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485776" y="5274573"/>
            <a:ext cx="2986294" cy="1033462"/>
          </a:xfrm>
        </p:spPr>
        <p:txBody>
          <a:bodyPr/>
          <a:lstStyle/>
          <a:p>
            <a:r>
              <a:rPr lang="en-US" sz="2800" dirty="0"/>
              <a:t>By</a:t>
            </a:r>
          </a:p>
          <a:p>
            <a:r>
              <a:rPr lang="en-US" sz="2800" dirty="0"/>
              <a:t>Rosh </a:t>
            </a:r>
            <a:r>
              <a:rPr lang="en-US" sz="2800" dirty="0" err="1"/>
              <a:t>Raval</a:t>
            </a:r>
            <a:endParaRPr lang="ru-RU" sz="2800"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65044" y="2149243"/>
            <a:ext cx="5662253" cy="3894867"/>
          </a:xfrm>
          <a:blipFill>
            <a:blip r:embed="rId2"/>
            <a:tile tx="0" ty="0" sx="100000" sy="100000" flip="none" algn="tl"/>
          </a:blipFill>
        </p:spPr>
        <p:txBody>
          <a:bodyPr anchor="t">
            <a:normAutofit fontScale="90000"/>
          </a:bodyPr>
          <a:lstStyle/>
          <a:p>
            <a:r>
              <a:rPr lang="en-US" sz="1800" dirty="0">
                <a:solidFill>
                  <a:schemeClr val="accent6">
                    <a:lumMod val="50000"/>
                  </a:schemeClr>
                </a:solidFill>
              </a:rPr>
              <a:t>•</a:t>
            </a:r>
            <a:r>
              <a:rPr lang="en-US" sz="2800" b="1" dirty="0">
                <a:solidFill>
                  <a:schemeClr val="accent6">
                    <a:lumMod val="50000"/>
                  </a:schemeClr>
                </a:solidFill>
              </a:rPr>
              <a:t>The scatterplot showed that all animals in classes 1, 2, 3 ,4 and 5 have a backbone. </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none of the animals in classes 6&amp;7 (invertebrates and bugs) have a backbone</a:t>
            </a:r>
            <a:r>
              <a:rPr lang="en-US" sz="1800" b="1" dirty="0">
                <a:solidFill>
                  <a:schemeClr val="accent6">
                    <a:lumMod val="50000"/>
                  </a:schemeClr>
                </a:solidFill>
              </a:rPr>
              <a:t>.</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backbone may not be the strongest feature for animal classification.</a:t>
            </a:r>
            <a:br>
              <a:rPr lang="en-US" sz="2800" b="1" dirty="0">
                <a:solidFill>
                  <a:schemeClr val="accent6">
                    <a:lumMod val="50000"/>
                  </a:schemeClr>
                </a:solidFill>
              </a:rPr>
            </a:br>
            <a:endParaRPr lang="en-US" sz="2800" b="1" dirty="0">
              <a:solidFill>
                <a:schemeClr val="accent6">
                  <a:lumMod val="50000"/>
                </a:schemeClr>
              </a:solidFill>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blipFill>
            <a:blip r:embed="rId2"/>
            <a:tile tx="0" ty="0" sx="100000" sy="100000" flip="none" algn="tl"/>
          </a:blipFill>
        </p:spPr>
        <p:txBody>
          <a:bodyPr>
            <a:noAutofit/>
          </a:bodyPr>
          <a:lstStyle/>
          <a:p>
            <a:pPr algn="ctr"/>
            <a:r>
              <a:rPr lang="en-US" sz="4800" b="1" dirty="0">
                <a:solidFill>
                  <a:schemeClr val="accent6">
                    <a:lumMod val="50000"/>
                  </a:schemeClr>
                </a:solidFill>
                <a:effectLst>
                  <a:outerShdw blurRad="38100" dist="38100" dir="2700000" algn="tl">
                    <a:srgbClr val="000000">
                      <a:alpha val="43137"/>
                    </a:srgbClr>
                  </a:outerShdw>
                </a:effectLst>
              </a:rPr>
              <a:t>What does the 3D scatterplot show?</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103165" y="3021496"/>
            <a:ext cx="4929808" cy="3154017"/>
          </a:xfrm>
        </p:spPr>
        <p:txBody>
          <a:bodyPr/>
          <a:lstStyle/>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10</a:t>
            </a:fld>
            <a:endParaRPr lang="en-US" dirty="0"/>
          </a:p>
        </p:txBody>
      </p:sp>
      <p:pic>
        <p:nvPicPr>
          <p:cNvPr id="7" name="Picture 6">
            <a:extLst>
              <a:ext uri="{FF2B5EF4-FFF2-40B4-BE49-F238E27FC236}">
                <a16:creationId xmlns:a16="http://schemas.microsoft.com/office/drawing/2014/main" id="{C393E182-572B-422A-8025-D09D915AE0A7}"/>
              </a:ext>
            </a:extLst>
          </p:cNvPr>
          <p:cNvPicPr>
            <a:picLocks noChangeAspect="1"/>
          </p:cNvPicPr>
          <p:nvPr/>
        </p:nvPicPr>
        <p:blipFill>
          <a:blip r:embed="rId3"/>
          <a:stretch>
            <a:fillRect/>
          </a:stretch>
        </p:blipFill>
        <p:spPr>
          <a:xfrm>
            <a:off x="6096001" y="2149244"/>
            <a:ext cx="5830956" cy="3894866"/>
          </a:xfrm>
          <a:prstGeom prst="rect">
            <a:avLst/>
          </a:prstGeom>
        </p:spPr>
      </p:pic>
    </p:spTree>
    <p:extLst>
      <p:ext uri="{BB962C8B-B14F-4D97-AF65-F5344CB8AC3E}">
        <p14:creationId xmlns:p14="http://schemas.microsoft.com/office/powerpoint/2010/main" val="404610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755590" cy="2474825"/>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the 3D histogram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3359238"/>
            <a:ext cx="4755590" cy="3124369"/>
          </a:xfrm>
          <a:blipFill>
            <a:blip r:embed="rId2"/>
            <a:tile tx="0" ty="0" sx="100000" sy="100000" flip="none" algn="tl"/>
          </a:blipFill>
        </p:spPr>
        <p:txBody>
          <a:bodyPr/>
          <a:lstStyle/>
          <a:p>
            <a:pPr algn="ctr"/>
            <a:r>
              <a:rPr lang="en-US" sz="2800" b="1" dirty="0">
                <a:solidFill>
                  <a:schemeClr val="accent1"/>
                </a:solidFill>
              </a:rPr>
              <a:t>The histogram shows a strong correlation between animals having a backbone and having teeth and shows the reason the correlation is only 0.6 may be due to the animals without a backbone having teeth</a:t>
            </a:r>
            <a:r>
              <a:rPr lang="en-US" sz="2000" dirty="0">
                <a:solidFill>
                  <a:schemeClr val="accent1"/>
                </a:solidFill>
              </a:rPr>
              <a:t>. </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nvPr>
        </p:nvGraphicFramePr>
        <p:xfrm>
          <a:off x="5734049" y="374390"/>
          <a:ext cx="6014605" cy="57440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11</a:t>
            </a:r>
          </a:p>
        </p:txBody>
      </p:sp>
    </p:spTree>
    <p:extLst>
      <p:ext uri="{BB962C8B-B14F-4D97-AF65-F5344CB8AC3E}">
        <p14:creationId xmlns:p14="http://schemas.microsoft.com/office/powerpoint/2010/main" val="398193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949439" y="2149243"/>
            <a:ext cx="5083533"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3200" b="1" dirty="0">
                <a:solidFill>
                  <a:schemeClr val="accent4">
                    <a:lumMod val="50000"/>
                  </a:schemeClr>
                </a:solidFill>
                <a:latin typeface="Helvetica Neue"/>
              </a:rPr>
              <a:t>The scatterplot validates the correlation heatmap finding that the majority of predators are not airborne. It also shows that predator may not be the strongest feature in animal classification.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12</a:t>
            </a:fld>
            <a:endParaRPr lang="en-US" dirty="0"/>
          </a:p>
        </p:txBody>
      </p:sp>
      <p:pic>
        <p:nvPicPr>
          <p:cNvPr id="9" name="Picture 8">
            <a:extLst>
              <a:ext uri="{FF2B5EF4-FFF2-40B4-BE49-F238E27FC236}">
                <a16:creationId xmlns:a16="http://schemas.microsoft.com/office/drawing/2014/main" id="{DCCC035F-8FD5-445B-8750-A196D40FA900}"/>
              </a:ext>
            </a:extLst>
          </p:cNvPr>
          <p:cNvPicPr>
            <a:picLocks noChangeAspect="1"/>
          </p:cNvPicPr>
          <p:nvPr/>
        </p:nvPicPr>
        <p:blipFill>
          <a:blip r:embed="rId2"/>
          <a:stretch>
            <a:fillRect/>
          </a:stretch>
        </p:blipFill>
        <p:spPr>
          <a:xfrm>
            <a:off x="323558" y="2228682"/>
            <a:ext cx="5772442" cy="3815428"/>
          </a:xfrm>
          <a:prstGeom prst="rect">
            <a:avLst/>
          </a:prstGeom>
        </p:spPr>
      </p:pic>
    </p:spTree>
    <p:extLst>
      <p:ext uri="{BB962C8B-B14F-4D97-AF65-F5344CB8AC3E}">
        <p14:creationId xmlns:p14="http://schemas.microsoft.com/office/powerpoint/2010/main" val="2845639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260253"/>
            <a:ext cx="5233554" cy="1435197"/>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this scatterplot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5" y="1828800"/>
            <a:ext cx="5233554" cy="4654809"/>
          </a:xfrm>
          <a:blipFill>
            <a:blip r:embed="rId2"/>
            <a:tile tx="0" ty="0" sx="100000" sy="100000" flip="none" algn="tl"/>
          </a:blipFill>
        </p:spPr>
        <p:txBody>
          <a:bodyPr/>
          <a:lstStyle/>
          <a:p>
            <a:r>
              <a:rPr lang="en-US" sz="2400" dirty="0">
                <a:solidFill>
                  <a:schemeClr val="accent1"/>
                </a:solidFill>
              </a:rPr>
              <a:t>•</a:t>
            </a:r>
            <a:r>
              <a:rPr lang="en-US" sz="2800" dirty="0">
                <a:solidFill>
                  <a:schemeClr val="accent1"/>
                </a:solidFill>
              </a:rPr>
              <a:t>The scatterplot shows that domestic animals fall in classes 1, 2, 4 and 6 (mammals, birds, fish and bugs) and that all of the classes contain animals that are not domestic. </a:t>
            </a:r>
          </a:p>
          <a:p>
            <a:r>
              <a:rPr lang="en-US" sz="2800" dirty="0">
                <a:solidFill>
                  <a:schemeClr val="accent1"/>
                </a:solidFill>
              </a:rPr>
              <a:t>•The scatterplot shows that the only aquatic domestic animals are class 4(fish) and that domestic may not be the strongest feature in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13</a:t>
            </a:r>
          </a:p>
        </p:txBody>
      </p:sp>
      <p:pic>
        <p:nvPicPr>
          <p:cNvPr id="7" name="Picture 6">
            <a:extLst>
              <a:ext uri="{FF2B5EF4-FFF2-40B4-BE49-F238E27FC236}">
                <a16:creationId xmlns:a16="http://schemas.microsoft.com/office/drawing/2014/main" id="{14C6F7C3-4851-489C-B02D-1F82ADB2D6D3}"/>
              </a:ext>
            </a:extLst>
          </p:cNvPr>
          <p:cNvPicPr>
            <a:picLocks noChangeAspect="1"/>
          </p:cNvPicPr>
          <p:nvPr/>
        </p:nvPicPr>
        <p:blipFill>
          <a:blip r:embed="rId3"/>
          <a:stretch>
            <a:fillRect/>
          </a:stretch>
        </p:blipFill>
        <p:spPr>
          <a:xfrm>
            <a:off x="6370721" y="374391"/>
            <a:ext cx="5573629" cy="6109218"/>
          </a:xfrm>
          <a:prstGeom prst="rect">
            <a:avLst/>
          </a:prstGeom>
        </p:spPr>
      </p:pic>
    </p:spTree>
    <p:extLst>
      <p:ext uri="{BB962C8B-B14F-4D97-AF65-F5344CB8AC3E}">
        <p14:creationId xmlns:p14="http://schemas.microsoft.com/office/powerpoint/2010/main" val="269655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213233" y="2149243"/>
            <a:ext cx="5819739"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r>
              <a:rPr lang="en-US" sz="2400" b="1" dirty="0">
                <a:solidFill>
                  <a:schemeClr val="accent4">
                    <a:lumMod val="50000"/>
                  </a:schemeClr>
                </a:solidFill>
                <a:latin typeface="Helvetica Neue"/>
              </a:rPr>
              <a:t>•The scatterplot shows that finned animals belong to classes 1 &amp; 2(mammals and fish).</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6 out of the 7 total classes include animals that are aquatic and that 5 out of the 7 total classes include animals that are not aquatic. </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aquatic may also not be the strongest feature for animal classification</a:t>
            </a:r>
            <a:r>
              <a:rPr lang="en-US" sz="1600" b="1" dirty="0">
                <a:solidFill>
                  <a:schemeClr val="accent4">
                    <a:lumMod val="50000"/>
                  </a:schemeClr>
                </a:solidFill>
                <a:latin typeface="Helvetica Neue"/>
              </a:rPr>
              <a:t>.</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14</a:t>
            </a:fld>
            <a:endParaRPr lang="en-US" dirty="0"/>
          </a:p>
        </p:txBody>
      </p:sp>
      <p:pic>
        <p:nvPicPr>
          <p:cNvPr id="11" name="Picture 10">
            <a:extLst>
              <a:ext uri="{FF2B5EF4-FFF2-40B4-BE49-F238E27FC236}">
                <a16:creationId xmlns:a16="http://schemas.microsoft.com/office/drawing/2014/main" id="{75501A49-116E-402B-B482-DE5BC6B79794}"/>
              </a:ext>
            </a:extLst>
          </p:cNvPr>
          <p:cNvPicPr>
            <a:picLocks noChangeAspect="1"/>
          </p:cNvPicPr>
          <p:nvPr/>
        </p:nvPicPr>
        <p:blipFill>
          <a:blip r:embed="rId2"/>
          <a:stretch>
            <a:fillRect/>
          </a:stretch>
        </p:blipFill>
        <p:spPr>
          <a:xfrm>
            <a:off x="295422" y="2149243"/>
            <a:ext cx="5683347" cy="3894867"/>
          </a:xfrm>
          <a:prstGeom prst="rect">
            <a:avLst/>
          </a:prstGeom>
        </p:spPr>
      </p:pic>
    </p:spTree>
    <p:extLst>
      <p:ext uri="{BB962C8B-B14F-4D97-AF65-F5344CB8AC3E}">
        <p14:creationId xmlns:p14="http://schemas.microsoft.com/office/powerpoint/2010/main" val="380603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916444" cy="1662226"/>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5400" b="1" dirty="0">
                <a:solidFill>
                  <a:schemeClr val="accent2">
                    <a:lumMod val="50000"/>
                  </a:schemeClr>
                </a:solidFill>
                <a:effectLst>
                  <a:outerShdw blurRad="38100" dist="38100" dir="2700000" algn="tl">
                    <a:srgbClr val="000000">
                      <a:alpha val="43137"/>
                    </a:srgbClr>
                  </a:outerShdw>
                </a:effectLst>
              </a:rPr>
              <a:t>What does this bar 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2258291"/>
            <a:ext cx="4916444" cy="4367795"/>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that there were no venomous animals in classes 1 &amp; 2 (mammals and fish).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majority of venomous animals are in classes 3, 6 and 7(reptiles, bugs and invertebrates).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attribute venomous may not be the strongest feature in animal classification.</a:t>
            </a:r>
            <a:endParaRPr lang="en-US" sz="2400" dirty="0">
              <a:solidFill>
                <a:srgbClr val="002060"/>
              </a:solidFill>
            </a:endParaRP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15</a:t>
            </a:r>
          </a:p>
        </p:txBody>
      </p:sp>
      <p:pic>
        <p:nvPicPr>
          <p:cNvPr id="10" name="Picture 9">
            <a:extLst>
              <a:ext uri="{FF2B5EF4-FFF2-40B4-BE49-F238E27FC236}">
                <a16:creationId xmlns:a16="http://schemas.microsoft.com/office/drawing/2014/main" id="{3C6F1126-82A9-4F74-B7E2-697E68BE1610}"/>
              </a:ext>
            </a:extLst>
          </p:cNvPr>
          <p:cNvPicPr>
            <a:picLocks noChangeAspect="1"/>
          </p:cNvPicPr>
          <p:nvPr/>
        </p:nvPicPr>
        <p:blipFill>
          <a:blip r:embed="rId2"/>
          <a:stretch>
            <a:fillRect/>
          </a:stretch>
        </p:blipFill>
        <p:spPr>
          <a:xfrm>
            <a:off x="5978769" y="942535"/>
            <a:ext cx="5922499" cy="5050302"/>
          </a:xfrm>
          <a:prstGeom prst="rect">
            <a:avLst/>
          </a:prstGeom>
        </p:spPr>
      </p:pic>
    </p:spTree>
    <p:extLst>
      <p:ext uri="{BB962C8B-B14F-4D97-AF65-F5344CB8AC3E}">
        <p14:creationId xmlns:p14="http://schemas.microsoft.com/office/powerpoint/2010/main" val="11397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96983"/>
            <a:ext cx="10515600" cy="845127"/>
          </a:xfrm>
        </p:spPr>
        <p:txBody>
          <a:bodyPr>
            <a:normAutofit/>
          </a:bodyPr>
          <a:lstStyle/>
          <a:p>
            <a:r>
              <a:rPr lang="en-US" b="1" u="sng" dirty="0"/>
              <a:t>Hypothesis Testing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1" y="942110"/>
            <a:ext cx="10515599" cy="1522240"/>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b="1" dirty="0">
                <a:solidFill>
                  <a:srgbClr val="002060"/>
                </a:solidFill>
              </a:rPr>
              <a:t>null hypothesis(Test 1): animals that can breathe that have fins - animals that can't breathe that have fins = 0</a:t>
            </a:r>
          </a:p>
          <a:p>
            <a:r>
              <a:rPr lang="en-US" b="1" dirty="0">
                <a:solidFill>
                  <a:srgbClr val="002060"/>
                </a:solidFill>
              </a:rPr>
              <a:t>null hypothesis(Test2): animals that are domestic that are predators - animals that are not domestic that are predators = 0</a:t>
            </a:r>
          </a:p>
          <a:p>
            <a:endParaRPr lang="en-US" b="1" dirty="0"/>
          </a:p>
          <a:p>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689317" y="2464351"/>
            <a:ext cx="4826544" cy="454353"/>
          </a:xfrm>
        </p:spPr>
        <p:txBody>
          <a:bodyPr/>
          <a:lstStyle/>
          <a:p>
            <a:pPr algn="ctr"/>
            <a:r>
              <a:rPr lang="en-US" b="1" u="sng" dirty="0"/>
              <a:t>Hypothesis Test 1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31304" y="3034747"/>
            <a:ext cx="5489975" cy="288114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2000" b="1" dirty="0">
                <a:solidFill>
                  <a:srgbClr val="002060"/>
                </a:solidFill>
              </a:rPr>
              <a:t>Since p-value is greater than 0.05, we fail to reject the null hypothesis that there's no statistical difference between finned animals that can breathe and finned animals that can not breathe. </a:t>
            </a:r>
          </a:p>
          <a:p>
            <a:pPr algn="ctr"/>
            <a:r>
              <a:rPr lang="en-US" sz="2000" b="1" dirty="0">
                <a:solidFill>
                  <a:srgbClr val="002060"/>
                </a:solidFill>
              </a:rPr>
              <a:t>Result agrees with heatmap finding of strong negative correlation between animals that can breathe atmospheric air and finned animals.</a:t>
            </a:r>
          </a:p>
          <a:p>
            <a:endParaRPr lang="en-US" dirty="0"/>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848702" y="2464351"/>
            <a:ext cx="4826545" cy="454353"/>
          </a:xfrm>
        </p:spPr>
        <p:txBody>
          <a:bodyPr/>
          <a:lstStyle/>
          <a:p>
            <a:pPr algn="ctr"/>
            <a:r>
              <a:rPr lang="en-US" b="1" u="sng" dirty="0"/>
              <a:t>Hypothesis Test 2</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350549" y="2918705"/>
            <a:ext cx="5510147" cy="337607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2000" b="1" dirty="0">
                <a:solidFill>
                  <a:srgbClr val="002060"/>
                </a:solidFill>
              </a:rPr>
              <a:t>Since p-value is less than 0.05, we reject the null hypothesis that there’s no statistical difference between domestic animals that are predators and non-domestic animals that are predators. </a:t>
            </a:r>
          </a:p>
          <a:p>
            <a:pPr algn="ctr"/>
            <a:r>
              <a:rPr lang="en-US" sz="2000" b="1" dirty="0">
                <a:solidFill>
                  <a:srgbClr val="002060"/>
                </a:solidFill>
              </a:rPr>
              <a:t>Result agrees with heatmap finding of low correlation between domestic animals and animals that are predators. </a:t>
            </a:r>
          </a:p>
          <a:p>
            <a:pPr algn="ctr"/>
            <a:r>
              <a:rPr lang="en-US" sz="2000" b="1" dirty="0">
                <a:solidFill>
                  <a:srgbClr val="002060"/>
                </a:solidFill>
              </a:rPr>
              <a:t>Testing shows the attribute domestic may not be a strong predictor in animal classification.</a:t>
            </a:r>
            <a:r>
              <a:rPr lang="en-US" sz="2000" b="1" dirty="0">
                <a:solidFill>
                  <a:schemeClr val="bg2"/>
                </a:solidFill>
              </a:rPr>
              <a:t> </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16</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50473"/>
            <a:ext cx="11811299" cy="399363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000" b="1" dirty="0">
                <a:solidFill>
                  <a:srgbClr val="002060"/>
                </a:solidFill>
                <a:latin typeface="Helvetica Neue"/>
              </a:rPr>
              <a:t>1.)</a:t>
            </a:r>
            <a:r>
              <a:rPr lang="en-US" sz="2000" b="1" u="sng" dirty="0">
                <a:solidFill>
                  <a:srgbClr val="002060"/>
                </a:solidFill>
                <a:latin typeface="Helvetica Neue"/>
              </a:rPr>
              <a:t>Decision Tree Classifier</a:t>
            </a:r>
            <a:r>
              <a:rPr lang="en-US" sz="2000" b="1" dirty="0">
                <a:solidFill>
                  <a:schemeClr val="accent4">
                    <a:lumMod val="50000"/>
                  </a:schemeClr>
                </a:solidFill>
                <a:latin typeface="Helvetica Neue"/>
              </a:rPr>
              <a:t>- utilized all 16 features initially but then used grid search tuning of hyperparameters and sci-kit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0.97, recall of 0.97 and F1 score of 0.97.</a:t>
            </a:r>
            <a:br>
              <a:rPr lang="en-US" sz="2000" b="1" dirty="0">
                <a:solidFill>
                  <a:schemeClr val="accent4">
                    <a:lumMod val="50000"/>
                  </a:schemeClr>
                </a:solidFill>
                <a:latin typeface="Helvetica Neue"/>
              </a:rPr>
            </a:br>
            <a:r>
              <a:rPr lang="en-US" sz="2000" b="1" dirty="0">
                <a:solidFill>
                  <a:srgbClr val="002060"/>
                </a:solidFill>
                <a:latin typeface="Helvetica Neue"/>
              </a:rPr>
              <a:t>2.)</a:t>
            </a:r>
            <a:r>
              <a:rPr lang="en-US" sz="2000" b="1" u="sng" dirty="0">
                <a:solidFill>
                  <a:srgbClr val="002060"/>
                </a:solidFill>
                <a:latin typeface="Helvetica Neue"/>
              </a:rPr>
              <a:t>SVM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3.</a:t>
            </a:r>
            <a:r>
              <a:rPr lang="en-US" sz="2000" b="1" u="sng" dirty="0">
                <a:solidFill>
                  <a:srgbClr val="002060"/>
                </a:solidFill>
                <a:latin typeface="Helvetica Neue"/>
              </a:rPr>
              <a:t>)Gaussian NB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4.)</a:t>
            </a:r>
            <a:r>
              <a:rPr lang="en-US" sz="2000" b="1" u="sng" dirty="0">
                <a:solidFill>
                  <a:srgbClr val="002060"/>
                </a:solidFill>
                <a:latin typeface="Helvetica Neue"/>
              </a:rPr>
              <a:t>Random Forest Classifier</a:t>
            </a:r>
            <a:r>
              <a:rPr lang="en-US" sz="2000" b="1" dirty="0">
                <a:solidFill>
                  <a:schemeClr val="accent4">
                    <a:lumMod val="50000"/>
                  </a:schemeClr>
                </a:solidFill>
                <a:latin typeface="Helvetica Neue"/>
              </a:rPr>
              <a:t>-utilized 9 features from ski-kit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0.98,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5.)</a:t>
            </a:r>
            <a:r>
              <a:rPr lang="en-US" sz="2000" b="1" u="sng" dirty="0">
                <a:solidFill>
                  <a:srgbClr val="002060"/>
                </a:solidFill>
                <a:latin typeface="Helvetica Neue"/>
              </a:rPr>
              <a:t>KNN Classifier</a:t>
            </a:r>
            <a:r>
              <a:rPr lang="en-US" sz="2000" b="1" dirty="0">
                <a:solidFill>
                  <a:schemeClr val="accent4">
                    <a:lumMod val="50000"/>
                  </a:schemeClr>
                </a:solidFill>
                <a:latin typeface="Helvetica Neue"/>
              </a:rPr>
              <a:t>-utilized chi square feature selection in order to pick the 10 best features and plotted and calculated the optimum ‘k’ value that gave the highest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0.94, recall of 0.97 and F1 score of 0.95.</a:t>
            </a:r>
            <a:br>
              <a:rPr lang="en-US" sz="2000" b="1" dirty="0">
                <a:solidFill>
                  <a:schemeClr val="accent4">
                    <a:lumMod val="50000"/>
                  </a:schemeClr>
                </a:solidFill>
                <a:latin typeface="Helvetica Neue"/>
              </a:rPr>
            </a:br>
            <a:endParaRPr lang="en-US" sz="2000" b="1" dirty="0">
              <a:solidFill>
                <a:schemeClr val="accent4">
                  <a:lumMod val="50000"/>
                </a:schemeClr>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554182" y="374391"/>
            <a:ext cx="1050174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Which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classifiers were used?</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209498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190500" y="209551"/>
            <a:ext cx="11791950" cy="1409699"/>
          </a:xfrm>
        </p:spPr>
        <p:txBody>
          <a:bodyPr>
            <a:noAutofit/>
          </a:bodyPr>
          <a:lstStyle/>
          <a:p>
            <a:r>
              <a:rPr lang="en-US" sz="5400" dirty="0"/>
              <a:t>WHICH SCI-KIT LEARN MODEL HAD THE HIGHEST TEST ACCURACY?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190500" y="3238500"/>
            <a:ext cx="11791949" cy="2381250"/>
          </a:xfrm>
          <a:gradFill>
            <a:gsLst>
              <a:gs pos="16000">
                <a:srgbClr val="92D050"/>
              </a:gs>
              <a:gs pos="6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p:spPr>
        <p:txBody>
          <a:bodyPr/>
          <a:lstStyle/>
          <a:p>
            <a:r>
              <a:rPr lang="en-US" sz="4400" b="1" dirty="0">
                <a:solidFill>
                  <a:srgbClr val="002060"/>
                </a:solidFill>
              </a:rPr>
              <a:t>All 5 models had the same test accuracy of 0.97 but the decision tree was the best model so far since it had the highest precision, recall and F1 score of any of the 5 models.</a:t>
            </a:r>
          </a:p>
          <a:p>
            <a:pPr algn="l"/>
            <a:endParaRPr lang="en-US" sz="4400" b="1" dirty="0">
              <a:solidFill>
                <a:srgbClr val="002060"/>
              </a:solidFill>
            </a:endParaRPr>
          </a:p>
          <a:p>
            <a:pPr algn="l"/>
            <a:endParaRPr lang="en-US" dirty="0">
              <a:solidFill>
                <a:srgbClr val="002060"/>
              </a:solidFill>
            </a:endParaRPr>
          </a:p>
          <a:p>
            <a:pPr algn="l"/>
            <a:endParaRPr lang="en-US" dirty="0">
              <a:solidFill>
                <a:srgbClr val="002060"/>
              </a:solidFill>
            </a:endParaRP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18</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313708"/>
            <a:ext cx="11811299" cy="252152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pPr algn="ctr"/>
            <a:r>
              <a:rPr lang="en-US" sz="3200" b="1" dirty="0">
                <a:solidFill>
                  <a:srgbClr val="002060"/>
                </a:solidFill>
                <a:latin typeface="Helvetica Neue"/>
              </a:rPr>
              <a:t>The </a:t>
            </a:r>
            <a:r>
              <a:rPr lang="en-US" sz="3200" b="1" dirty="0" err="1">
                <a:solidFill>
                  <a:srgbClr val="002060"/>
                </a:solidFill>
                <a:latin typeface="Helvetica Neue"/>
              </a:rPr>
              <a:t>Scikit</a:t>
            </a:r>
            <a:r>
              <a:rPr lang="en-US" sz="3200" b="1" dirty="0">
                <a:solidFill>
                  <a:srgbClr val="002060"/>
                </a:solidFill>
                <a:latin typeface="Helvetica Neue"/>
              </a:rPr>
              <a:t>-learn feature selection method as well as the Chi-squared feature selection method dropped features that were synonymous with the features that data exploration and visualization determined were weak predictors of animal class.</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Any other interesting findings during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modeling?</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19</a:t>
            </a:fld>
            <a:endParaRPr lang="en-US" dirty="0"/>
          </a:p>
        </p:txBody>
      </p:sp>
    </p:spTree>
    <p:extLst>
      <p:ext uri="{BB962C8B-B14F-4D97-AF65-F5344CB8AC3E}">
        <p14:creationId xmlns:p14="http://schemas.microsoft.com/office/powerpoint/2010/main" val="287846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225288"/>
            <a:ext cx="10515600" cy="1231152"/>
          </a:xfrm>
        </p:spPr>
        <p:txBody>
          <a:bodyPr/>
          <a:lstStyle/>
          <a:p>
            <a:r>
              <a:rPr lang="en-US" dirty="0"/>
              <a:t>Why is Animal Classification important?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3429000"/>
            <a:ext cx="10515600" cy="1474304"/>
          </a:xfrm>
        </p:spPr>
        <p:txBody>
          <a:bodyPr/>
          <a:lstStyle/>
          <a:p>
            <a:r>
              <a:rPr lang="en-US" dirty="0"/>
              <a:t>Classification is used across all fields every day in everything we do such as in the implementation of medical diagnoses, in the filtering of spam from ham, in the learning of associations between product purchases, in the determining of loan disbursement criteria, and in the recognition of images and speech.</a:t>
            </a:r>
          </a:p>
        </p:txBody>
      </p:sp>
      <p:sp>
        <p:nvSpPr>
          <p:cNvPr id="4" name="Rectangle 3">
            <a:extLst>
              <a:ext uri="{FF2B5EF4-FFF2-40B4-BE49-F238E27FC236}">
                <a16:creationId xmlns:a16="http://schemas.microsoft.com/office/drawing/2014/main" id="{EA678A78-B84F-49B3-B490-4481E109FBDE}"/>
              </a:ext>
            </a:extLst>
          </p:cNvPr>
          <p:cNvSpPr/>
          <p:nvPr/>
        </p:nvSpPr>
        <p:spPr>
          <a:xfrm>
            <a:off x="172278" y="4870474"/>
            <a:ext cx="11847444" cy="954107"/>
          </a:xfrm>
          <a:prstGeom prst="rect">
            <a:avLst/>
          </a:prstGeom>
        </p:spPr>
        <p:txBody>
          <a:bodyPr wrap="square">
            <a:spAutoFit/>
          </a:bodyPr>
          <a:lstStyle/>
          <a:p>
            <a:pPr algn="ctr"/>
            <a:r>
              <a:rPr lang="en-US" sz="2800" dirty="0">
                <a:solidFill>
                  <a:schemeClr val="bg1"/>
                </a:solidFill>
              </a:rPr>
              <a:t>Animal classification can be helpful in identifying attributes associated with different animals in order to understand the animal kingdom better.</a:t>
            </a:r>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36617"/>
            <a:ext cx="11811299" cy="3519055"/>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•Both deep learning models used single layer perceptron since there were no hidden layers.</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Keras</a:t>
            </a:r>
            <a:r>
              <a:rPr lang="en-US" sz="2800" b="1" dirty="0">
                <a:solidFill>
                  <a:srgbClr val="002060"/>
                </a:solidFill>
                <a:latin typeface="Helvetica Neue"/>
              </a:rPr>
              <a:t> Sequential deep learning model utilized SGD optimizer, MSE loss function and 50 forward and backward passes resulting in a near 90% test accuracy.</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Tensorflow</a:t>
            </a:r>
            <a:r>
              <a:rPr lang="en-US" sz="2800" b="1" dirty="0">
                <a:solidFill>
                  <a:srgbClr val="002060"/>
                </a:solidFill>
                <a:latin typeface="Helvetica Neue"/>
              </a:rPr>
              <a:t> deep learning model utilized one hot encoding in order to binarize the categorical features and allow for a multi-class classification response and had a resulting 95% test accuracy.</a:t>
            </a:r>
            <a:br>
              <a:rPr lang="en-US" sz="3200" b="1" dirty="0">
                <a:solidFill>
                  <a:srgbClr val="002060"/>
                </a:solidFill>
                <a:latin typeface="Helvetica Neue"/>
              </a:rPr>
            </a:br>
            <a:endParaRPr lang="en-US" sz="32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was the test accuracy on the deep learning models?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20</a:t>
            </a:fld>
            <a:endParaRPr lang="en-US" dirty="0"/>
          </a:p>
        </p:txBody>
      </p:sp>
    </p:spTree>
    <p:extLst>
      <p:ext uri="{BB962C8B-B14F-4D97-AF65-F5344CB8AC3E}">
        <p14:creationId xmlns:p14="http://schemas.microsoft.com/office/powerpoint/2010/main" val="317266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036617"/>
            <a:ext cx="11811299" cy="386541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2400" b="1" dirty="0">
                <a:solidFill>
                  <a:srgbClr val="002060"/>
                </a:solidFill>
                <a:latin typeface="Helvetica Neue"/>
              </a:rPr>
              <a:t>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a:t>
            </a:r>
            <a:br>
              <a:rPr lang="en-US" sz="2400" b="1" dirty="0">
                <a:solidFill>
                  <a:srgbClr val="002060"/>
                </a:solidFill>
                <a:latin typeface="Helvetica Neue"/>
              </a:rPr>
            </a:br>
            <a:r>
              <a:rPr lang="en-US" sz="2400" b="1" dirty="0">
                <a:solidFill>
                  <a:srgbClr val="002060"/>
                </a:solidFill>
                <a:latin typeface="Helvetica Neue"/>
              </a:rPr>
              <a:t>•The ANN metrics also showed that individually dropping the features of ‘domestic’, ‘aquatic’ or ‘tail’ did not change the test accuracy even though dropping any one of the other attributes decreased the model's test accuracy. </a:t>
            </a:r>
            <a:br>
              <a:rPr lang="en-US" sz="2400" b="1" dirty="0">
                <a:solidFill>
                  <a:srgbClr val="002060"/>
                </a:solidFill>
                <a:latin typeface="Helvetica Neue"/>
              </a:rPr>
            </a:br>
            <a:r>
              <a:rPr lang="en-US" sz="2400" b="1" dirty="0">
                <a:solidFill>
                  <a:srgbClr val="002060"/>
                </a:solidFill>
                <a:latin typeface="Helvetica Neue"/>
              </a:rPr>
              <a:t>•This was an interesting finding as it matched the data exploration and visualization observations that the attributes of ‘domestic’, ‘aquatic’ and ‘tail’ were weak predictors of animal class. </a:t>
            </a: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valuable info did the deep learning models contribute?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21</a:t>
            </a:fld>
            <a:endParaRPr lang="en-US" dirty="0"/>
          </a:p>
        </p:txBody>
      </p:sp>
    </p:spTree>
    <p:extLst>
      <p:ext uri="{BB962C8B-B14F-4D97-AF65-F5344CB8AC3E}">
        <p14:creationId xmlns:p14="http://schemas.microsoft.com/office/powerpoint/2010/main" val="291057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479963"/>
            <a:ext cx="11811299" cy="308956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3200" b="1" dirty="0">
                <a:solidFill>
                  <a:srgbClr val="002060"/>
                </a:solidFill>
                <a:latin typeface="Helvetica Neue"/>
              </a:rPr>
              <a:t>This project was unique in that it had a multi-class classification target and an imbalanced dataset which affected accuracy. </a:t>
            </a:r>
            <a:br>
              <a:rPr lang="en-US" sz="3200" b="1" dirty="0">
                <a:solidFill>
                  <a:srgbClr val="002060"/>
                </a:solidFill>
                <a:latin typeface="Helvetica Neue"/>
              </a:rPr>
            </a:br>
            <a:r>
              <a:rPr lang="en-US" sz="3200" b="1" dirty="0">
                <a:solidFill>
                  <a:srgbClr val="002060"/>
                </a:solidFill>
                <a:latin typeface="Helvetica Neue"/>
              </a:rPr>
              <a:t>•However, tuning the hyperparameters in the models and choosing the best model surmounted any dataset hurdles and allowed for a successful classification algorithm and a 97% test accuracy. </a:t>
            </a:r>
            <a:br>
              <a:rPr lang="en-US" sz="2400" b="1" dirty="0">
                <a:solidFill>
                  <a:srgbClr val="002060"/>
                </a:solidFill>
                <a:latin typeface="Helvetica Neue"/>
              </a:rPr>
            </a:b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63236"/>
            <a:ext cx="10515600" cy="1316182"/>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rgbClr val="002060"/>
                </a:solidFill>
                <a:effectLst>
                  <a:outerShdw blurRad="38100" dist="38100" dir="2700000" algn="tl">
                    <a:srgbClr val="000000">
                      <a:alpha val="43137"/>
                    </a:srgbClr>
                  </a:outerShdw>
                </a:effectLst>
              </a:rPr>
              <a:t>What were the challenges and conclusion?</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22</a:t>
            </a:fld>
            <a:endParaRPr lang="en-US" dirty="0"/>
          </a:p>
        </p:txBody>
      </p:sp>
    </p:spTree>
    <p:extLst>
      <p:ext uri="{BB962C8B-B14F-4D97-AF65-F5344CB8AC3E}">
        <p14:creationId xmlns:p14="http://schemas.microsoft.com/office/powerpoint/2010/main" val="296789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50857" y="2655074"/>
            <a:ext cx="10090287" cy="1157271"/>
          </a:xfrm>
        </p:spPr>
        <p:txBody>
          <a:bodyPr/>
          <a:lstStyle/>
          <a:p>
            <a:r>
              <a:rPr lang="en-US" dirty="0"/>
              <a:t>by</a:t>
            </a:r>
          </a:p>
          <a:p>
            <a:r>
              <a:rPr lang="en-US" dirty="0" err="1"/>
              <a:t>Roshnee</a:t>
            </a:r>
            <a:r>
              <a:rPr lang="en-US" dirty="0"/>
              <a:t> </a:t>
            </a:r>
            <a:r>
              <a:rPr lang="en-US" dirty="0" err="1"/>
              <a:t>Raval</a:t>
            </a:r>
            <a:endParaRPr lang="en-US" dirty="0"/>
          </a:p>
        </p:txBody>
      </p:sp>
    </p:spTree>
    <p:extLst>
      <p:ext uri="{BB962C8B-B14F-4D97-AF65-F5344CB8AC3E}">
        <p14:creationId xmlns:p14="http://schemas.microsoft.com/office/powerpoint/2010/main" val="330927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365125"/>
            <a:ext cx="10515600" cy="5753359"/>
          </a:xfrm>
        </p:spPr>
        <p:txBody>
          <a:bodyPr anchor="t">
            <a:normAutofit fontScale="90000"/>
          </a:bodyPr>
          <a:lstStyle/>
          <a:p>
            <a:pPr algn="l"/>
            <a:r>
              <a:rPr lang="en-US" dirty="0"/>
              <a:t>                   </a:t>
            </a:r>
            <a:r>
              <a:rPr lang="en-US" u="sng" dirty="0"/>
              <a:t>Acknowledgements:</a:t>
            </a:r>
            <a:br>
              <a:rPr lang="en-US" u="sng" dirty="0"/>
            </a:br>
            <a:r>
              <a:rPr lang="sv-SE" dirty="0">
                <a:solidFill>
                  <a:srgbClr val="FFFF00"/>
                </a:solidFill>
              </a:rPr>
              <a:t>Springboard Mentor: Harsh Vardhan Singh</a:t>
            </a:r>
            <a:br>
              <a:rPr lang="en-US" u="sng" dirty="0"/>
            </a:br>
            <a:br>
              <a:rPr lang="en-US" sz="4400" dirty="0">
                <a:solidFill>
                  <a:srgbClr val="FFFF00"/>
                </a:solidFill>
              </a:rPr>
            </a:br>
            <a:r>
              <a:rPr lang="en-US" sz="4000" dirty="0"/>
              <a:t>[1] UCI machine learning repository(</a:t>
            </a:r>
            <a:r>
              <a:rPr lang="en-US" sz="4000" dirty="0" err="1"/>
              <a:t>Dua</a:t>
            </a:r>
            <a:r>
              <a:rPr lang="en-US" sz="4000" dirty="0"/>
              <a:t>, D. and Graff, C. (2019). UCI Machine Learning Repository, [http://archive.ics.uci.edu/ml]. Irvine, CA: University of California, School of Information and Computer Science)</a:t>
            </a:r>
            <a:br>
              <a:rPr lang="en-US" sz="4000" dirty="0"/>
            </a:br>
            <a:r>
              <a:rPr lang="en-US" sz="4000" dirty="0"/>
              <a:t>[2]https://carnegiemnh.org/what-is-in-a-tail/</a:t>
            </a:r>
            <a:br>
              <a:rPr lang="en-US" sz="4000" dirty="0"/>
            </a:br>
            <a:r>
              <a:rPr lang="en-US" sz="4000" dirty="0"/>
              <a:t>[3]https://www.ncbi.nlm.nih.gov/m/pubmed/15269893/</a:t>
            </a:r>
            <a:br>
              <a:rPr lang="en-US" sz="4000" dirty="0"/>
            </a:br>
            <a:endParaRPr lang="en-US" sz="4000" dirty="0"/>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424070" y="490330"/>
            <a:ext cx="5844208" cy="1385768"/>
          </a:xfrm>
        </p:spPr>
        <p:txBody>
          <a:bodyPr>
            <a:noAutofit/>
          </a:bodyPr>
          <a:lstStyle/>
          <a:p>
            <a:r>
              <a:rPr lang="en-US" sz="4800" dirty="0"/>
              <a:t>Who is this </a:t>
            </a:r>
            <a:r>
              <a:rPr lang="en-US" sz="4800" b="1" dirty="0"/>
              <a:t>important</a:t>
            </a:r>
            <a:r>
              <a:rPr lang="en-US" sz="4800" dirty="0"/>
              <a:t> to?</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341704" y="119270"/>
            <a:ext cx="3882888" cy="3309730"/>
          </a:xfrm>
        </p:spPr>
        <p:txBody>
          <a:bodyPr>
            <a:normAutofit/>
          </a:bodyPr>
          <a:lstStyle/>
          <a:p>
            <a:r>
              <a:rPr lang="en-US" sz="1800" dirty="0">
                <a:solidFill>
                  <a:srgbClr val="FFFF00"/>
                </a:solidFill>
              </a:rPr>
              <a:t>Scientists</a:t>
            </a:r>
          </a:p>
          <a:p>
            <a:r>
              <a:rPr lang="en-US" sz="1800" dirty="0"/>
              <a:t>Zoologists</a:t>
            </a:r>
          </a:p>
          <a:p>
            <a:r>
              <a:rPr lang="en-US" sz="1800" dirty="0">
                <a:solidFill>
                  <a:srgbClr val="FFFF00"/>
                </a:solidFill>
              </a:rPr>
              <a:t>Researchers</a:t>
            </a:r>
          </a:p>
          <a:p>
            <a:r>
              <a:rPr lang="en-US" sz="1800" dirty="0"/>
              <a:t>Archeologists</a:t>
            </a:r>
          </a:p>
          <a:p>
            <a:r>
              <a:rPr lang="en-US" sz="1800" dirty="0">
                <a:solidFill>
                  <a:srgbClr val="FFFF00"/>
                </a:solidFill>
              </a:rPr>
              <a:t>Park Rangers</a:t>
            </a:r>
          </a:p>
          <a:p>
            <a:r>
              <a:rPr lang="en-US" sz="1800" dirty="0"/>
              <a:t>Paleontologists</a:t>
            </a:r>
          </a:p>
          <a:p>
            <a:r>
              <a:rPr lang="en-US" sz="1800" dirty="0">
                <a:solidFill>
                  <a:srgbClr val="FFFF00"/>
                </a:solidFill>
              </a:rPr>
              <a:t>Wildlife Conservationists</a:t>
            </a:r>
          </a:p>
          <a:p>
            <a:r>
              <a:rPr lang="en-US" sz="1800" dirty="0"/>
              <a:t>Microbiologists</a:t>
            </a:r>
          </a:p>
          <a:p>
            <a:r>
              <a:rPr lang="en-US" sz="1800" dirty="0">
                <a:solidFill>
                  <a:srgbClr val="FFFF00"/>
                </a:solidFill>
              </a:rPr>
              <a:t>Veterinarians</a:t>
            </a:r>
          </a:p>
          <a:p>
            <a:r>
              <a:rPr lang="en-US" sz="1800" dirty="0"/>
              <a:t>Educators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Wrangling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1951894"/>
            <a:ext cx="5285914" cy="1041240"/>
          </a:xfrm>
        </p:spPr>
        <p:txBody>
          <a:bodyPr>
            <a:noAutofit/>
          </a:bodyPr>
          <a:lstStyle/>
          <a:p>
            <a:r>
              <a:rPr lang="en-US" sz="1800" dirty="0"/>
              <a:t>Source: UCI Machine Learning Repository, [http://archive.ics.uci.edu/ml],( Irvine, CA: University of California, School of Information and Computer Science)[1]</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212035" y="3100269"/>
            <a:ext cx="6718852" cy="3075244"/>
          </a:xfrm>
        </p:spPr>
        <p:txBody>
          <a:bodyPr/>
          <a:lstStyle/>
          <a:p>
            <a:r>
              <a:rPr lang="en-US" sz="2000" dirty="0"/>
              <a:t>Dataset comes from the UCI ML repository and consists of 99 unique animals with two frogs(one venomous and one not). </a:t>
            </a:r>
          </a:p>
          <a:p>
            <a:r>
              <a:rPr lang="en-US" sz="2000" dirty="0"/>
              <a:t>Data cleaning included removing the index ’girl’, adjusting the animal species class 1 count,  changing ‘tail’ to ‘tails’, merging two datasets on a common column and dropping non-essential and non-numerical columns before beginning </a:t>
            </a:r>
            <a:r>
              <a:rPr lang="en-US" sz="2000" dirty="0" err="1"/>
              <a:t>Scikit</a:t>
            </a:r>
            <a:r>
              <a:rPr lang="en-US" sz="2000" dirty="0"/>
              <a:t>-Learn ML models.</a:t>
            </a:r>
          </a:p>
          <a:p>
            <a:r>
              <a:rPr lang="en-US" sz="2000" dirty="0"/>
              <a:t>Dataset did not need to be melted and contained no missing values.</a:t>
            </a:r>
          </a:p>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543340"/>
            <a:ext cx="4357688" cy="2226364"/>
          </a:xfrm>
        </p:spPr>
        <p:txBody>
          <a:bodyPr>
            <a:normAutofit/>
          </a:bodyPr>
          <a:lstStyle/>
          <a:p>
            <a:pPr algn="ctr"/>
            <a:r>
              <a:rPr lang="en-US" sz="4400" dirty="0"/>
              <a:t>CORRELATION HEATMAP</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631095"/>
            <a:ext cx="4357688" cy="2372139"/>
          </a:xfrm>
        </p:spPr>
        <p:txBody>
          <a:bodyPr/>
          <a:lstStyle/>
          <a:p>
            <a:pPr algn="ctr"/>
            <a:r>
              <a:rPr lang="en-US" sz="3600" dirty="0">
                <a:solidFill>
                  <a:schemeClr val="bg1"/>
                </a:solidFill>
              </a:rPr>
              <a:t>WHAT CORRELATION TRENDS CAN BE FOUND FROM THIS HEATMAP?</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136553800"/>
              </p:ext>
            </p:extLst>
          </p:nvPr>
        </p:nvGraphicFramePr>
        <p:xfrm>
          <a:off x="5734049" y="374391"/>
          <a:ext cx="6014605" cy="543066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5</a:t>
            </a:r>
          </a:p>
        </p:txBody>
      </p:sp>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3" name="Rectangle 2">
            <a:extLst>
              <a:ext uri="{FF2B5EF4-FFF2-40B4-BE49-F238E27FC236}">
                <a16:creationId xmlns:a16="http://schemas.microsoft.com/office/drawing/2014/main" id="{2DC9902D-431A-478C-AF14-6D6A5CAE747A}"/>
              </a:ext>
            </a:extLst>
          </p:cNvPr>
          <p:cNvSpPr/>
          <p:nvPr/>
        </p:nvSpPr>
        <p:spPr>
          <a:xfrm>
            <a:off x="477982" y="578506"/>
            <a:ext cx="11236036" cy="5693866"/>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lvl="0" algn="ctr"/>
            <a:r>
              <a:rPr lang="en-US" sz="2800" b="1" u="sng" dirty="0">
                <a:solidFill>
                  <a:schemeClr val="bg1"/>
                </a:solidFill>
              </a:rPr>
              <a:t>CORRELATION TRENDS:</a:t>
            </a:r>
          </a:p>
          <a:p>
            <a:pPr lvl="0"/>
            <a:r>
              <a:rPr lang="en-US" sz="2400" dirty="0">
                <a:solidFill>
                  <a:srgbClr val="002060"/>
                </a:solidFill>
              </a:rPr>
              <a:t>1.) High correlation between teeth and backbone which is due to "Teeth being formed from the neural tube, the embryonic tissue that becomes the brain and spinal cord.[2]“</a:t>
            </a:r>
            <a:br>
              <a:rPr lang="en-US" sz="2400" dirty="0">
                <a:solidFill>
                  <a:srgbClr val="002060"/>
                </a:solidFill>
              </a:rPr>
            </a:br>
            <a:br>
              <a:rPr lang="en-US" sz="2400" dirty="0">
                <a:solidFill>
                  <a:srgbClr val="002060"/>
                </a:solidFill>
              </a:rPr>
            </a:br>
            <a:r>
              <a:rPr lang="en-US" sz="2400" dirty="0">
                <a:solidFill>
                  <a:srgbClr val="002060"/>
                </a:solidFill>
              </a:rPr>
              <a:t>2.) High correlation between aquatic and fins.</a:t>
            </a:r>
            <a:br>
              <a:rPr lang="en-US" sz="2400" dirty="0">
                <a:solidFill>
                  <a:srgbClr val="002060"/>
                </a:solidFill>
              </a:rPr>
            </a:br>
            <a:br>
              <a:rPr lang="en-US" sz="2400" dirty="0">
                <a:solidFill>
                  <a:srgbClr val="002060"/>
                </a:solidFill>
              </a:rPr>
            </a:br>
            <a:r>
              <a:rPr lang="en-US" sz="2400" dirty="0">
                <a:solidFill>
                  <a:srgbClr val="002060"/>
                </a:solidFill>
              </a:rPr>
              <a:t>3.) High correlation between tail and backbone, which according to Carnegie Museum of Natural History[3], is because "the tail is part of the caudal vertebrae".</a:t>
            </a:r>
            <a:br>
              <a:rPr lang="en-US" sz="2400" dirty="0">
                <a:solidFill>
                  <a:srgbClr val="002060"/>
                </a:solidFill>
              </a:rPr>
            </a:br>
            <a:br>
              <a:rPr lang="en-US" sz="2400" dirty="0">
                <a:solidFill>
                  <a:srgbClr val="002060"/>
                </a:solidFill>
              </a:rPr>
            </a:br>
            <a:r>
              <a:rPr lang="en-US" sz="2400" dirty="0">
                <a:solidFill>
                  <a:srgbClr val="002060"/>
                </a:solidFill>
              </a:rPr>
              <a:t>4.) Low correlation between domestic animals and predators.</a:t>
            </a:r>
            <a:br>
              <a:rPr lang="en-US" sz="2400" dirty="0">
                <a:solidFill>
                  <a:srgbClr val="002060"/>
                </a:solidFill>
              </a:rPr>
            </a:br>
            <a:br>
              <a:rPr lang="en-US" sz="2400" dirty="0">
                <a:solidFill>
                  <a:srgbClr val="002060"/>
                </a:solidFill>
              </a:rPr>
            </a:br>
            <a:r>
              <a:rPr lang="en-US" sz="2400" dirty="0">
                <a:solidFill>
                  <a:srgbClr val="002060"/>
                </a:solidFill>
              </a:rPr>
              <a:t>5.) High correlation between breathing and animals with hair and strong negative correlation between not breathing and fins since gills collapse out of water.</a:t>
            </a:r>
            <a:br>
              <a:rPr lang="en-US" sz="2400" dirty="0">
                <a:solidFill>
                  <a:srgbClr val="002060"/>
                </a:solidFill>
              </a:rPr>
            </a:br>
            <a:endParaRPr lang="en-US" sz="2400" dirty="0">
              <a:solidFill>
                <a:srgbClr val="002060"/>
              </a:solidFill>
            </a:endParaRPr>
          </a:p>
        </p:txBody>
      </p:sp>
    </p:spTree>
    <p:extLst>
      <p:ext uri="{BB962C8B-B14F-4D97-AF65-F5344CB8AC3E}">
        <p14:creationId xmlns:p14="http://schemas.microsoft.com/office/powerpoint/2010/main" val="49199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030817" y="689113"/>
            <a:ext cx="3856383" cy="2394225"/>
          </a:xfrm>
        </p:spPr>
        <p:txBody>
          <a:bodyPr anchor="t">
            <a:normAutofit/>
          </a:bodyPr>
          <a:lstStyle/>
          <a:p>
            <a:pPr algn="ctr"/>
            <a:r>
              <a:rPr lang="en-US" sz="4800" dirty="0"/>
              <a:t>Which class number has the most animals?</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030818" y="3359239"/>
            <a:ext cx="3856382" cy="2252574"/>
          </a:xfrm>
        </p:spPr>
        <p:txBody>
          <a:bodyPr/>
          <a:lstStyle/>
          <a:p>
            <a:pPr algn="ctr"/>
            <a:r>
              <a:rPr lang="en-US" sz="3200" b="1" dirty="0"/>
              <a:t>Class Number 1 (Mammals) which includes aardvarks, antelopes, bears,  elephants, etc.</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a:extLst>
              <a:ext uri="{FF2B5EF4-FFF2-40B4-BE49-F238E27FC236}">
                <a16:creationId xmlns:a16="http://schemas.microsoft.com/office/drawing/2014/main" id="{06C3FB2F-7C68-4D20-BC56-233285172505}"/>
              </a:ext>
            </a:extLst>
          </p:cNvPr>
          <p:cNvPicPr>
            <a:picLocks noChangeAspect="1"/>
          </p:cNvPicPr>
          <p:nvPr/>
        </p:nvPicPr>
        <p:blipFill>
          <a:blip r:embed="rId2"/>
          <a:stretch>
            <a:fillRect/>
          </a:stretch>
        </p:blipFill>
        <p:spPr>
          <a:xfrm>
            <a:off x="424070" y="781878"/>
            <a:ext cx="7462880" cy="5336606"/>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344558" y="229309"/>
            <a:ext cx="11489633" cy="552570"/>
          </a:xfrm>
        </p:spPr>
        <p:txBody>
          <a:bodyPr>
            <a:normAutofit fontScale="90000"/>
          </a:bodyPr>
          <a:lstStyle/>
          <a:p>
            <a:pPr algn="ctr"/>
            <a:r>
              <a:rPr lang="en-US" sz="4400" dirty="0">
                <a:solidFill>
                  <a:schemeClr val="bg2"/>
                </a:solidFill>
              </a:rPr>
              <a:t>What does the bar plot below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344557" y="3988905"/>
            <a:ext cx="11489634" cy="2129580"/>
          </a:xfrm>
          <a:solidFill>
            <a:schemeClr val="accent1"/>
          </a:solidFill>
        </p:spPr>
        <p:txBody>
          <a:bodyPr/>
          <a:lstStyle/>
          <a:p>
            <a:pPr marL="285750" indent="-285750">
              <a:buFont typeface="Arial" panose="020B0604020202020204" pitchFamily="34" charset="0"/>
              <a:buChar char="•"/>
            </a:pPr>
            <a:r>
              <a:rPr lang="en-US" sz="2000" dirty="0"/>
              <a:t>The bar plot shows that 75% of all animals in the dataset have tails and 50% of those animals are mammals (Class 1).</a:t>
            </a:r>
          </a:p>
          <a:p>
            <a:pPr marL="285750" indent="-285750">
              <a:buFont typeface="Arial" panose="020B0604020202020204" pitchFamily="34" charset="0"/>
              <a:buChar char="•"/>
            </a:pPr>
            <a:r>
              <a:rPr lang="en-US" sz="2000" dirty="0"/>
              <a:t>The bar plot shows that very few amphibians and invertebrates have tails (Class 5 &amp; 7).</a:t>
            </a:r>
          </a:p>
          <a:p>
            <a:pPr marL="285750" indent="-285750">
              <a:buFont typeface="Arial" panose="020B0604020202020204" pitchFamily="34" charset="0"/>
              <a:buChar char="•"/>
            </a:pPr>
            <a:r>
              <a:rPr lang="en-US" sz="2000" dirty="0"/>
              <a:t>The bar plot shows that birds, reptiles and fish all have tails (Class 2, 3 &amp; 4). </a:t>
            </a:r>
          </a:p>
          <a:p>
            <a:pPr marL="285750" indent="-285750">
              <a:buFont typeface="Arial" panose="020B0604020202020204" pitchFamily="34" charset="0"/>
              <a:buChar char="•"/>
            </a:pPr>
            <a:r>
              <a:rPr lang="en-US" sz="2000" dirty="0"/>
              <a:t>The bar plot shows that bugs (Class 6), consisting of only 8 total animals, do not have tails and that tails may not be the strongest feature for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8</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12" name="Picture 11">
            <a:extLst>
              <a:ext uri="{FF2B5EF4-FFF2-40B4-BE49-F238E27FC236}">
                <a16:creationId xmlns:a16="http://schemas.microsoft.com/office/drawing/2014/main" id="{5EC40BCC-5D16-4344-AFC4-C5775977BED8}"/>
              </a:ext>
            </a:extLst>
          </p:cNvPr>
          <p:cNvPicPr>
            <a:picLocks noChangeAspect="1"/>
          </p:cNvPicPr>
          <p:nvPr/>
        </p:nvPicPr>
        <p:blipFill>
          <a:blip r:embed="rId3"/>
          <a:stretch>
            <a:fillRect/>
          </a:stretch>
        </p:blipFill>
        <p:spPr>
          <a:xfrm>
            <a:off x="344558" y="781879"/>
            <a:ext cx="11489634" cy="3207025"/>
          </a:xfrm>
          <a:prstGeom prst="rect">
            <a:avLst/>
          </a:prstGeom>
        </p:spPr>
      </p:pic>
    </p:spTree>
    <p:extLst>
      <p:ext uri="{BB962C8B-B14F-4D97-AF65-F5344CB8AC3E}">
        <p14:creationId xmlns:p14="http://schemas.microsoft.com/office/powerpoint/2010/main" val="349556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198783" y="238540"/>
            <a:ext cx="4903303" cy="2849217"/>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2800" b="1" dirty="0">
                <a:solidFill>
                  <a:schemeClr val="tx1">
                    <a:lumMod val="85000"/>
                    <a:lumOff val="15000"/>
                  </a:schemeClr>
                </a:solidFill>
                <a:latin typeface="+mn-lt"/>
              </a:rPr>
              <a:t>There was a high correlation between animals having a backbone and animals having a tail so does this mean that animals without a backbone are correlated with animals not having a tail?</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198783" y="3359239"/>
            <a:ext cx="4903303" cy="2657250"/>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lstStyle/>
          <a:p>
            <a:pPr algn="ctr"/>
            <a:r>
              <a:rPr lang="en-US" sz="3200" b="1" dirty="0">
                <a:solidFill>
                  <a:schemeClr val="tx1">
                    <a:lumMod val="75000"/>
                    <a:lumOff val="25000"/>
                  </a:schemeClr>
                </a:solidFill>
              </a:rPr>
              <a:t>The pie chart shows this exact correlation and shows that the highest percentage of animals without a backbone are invertebrates.</a:t>
            </a:r>
          </a:p>
          <a:p>
            <a:endParaRPr lang="en-US" sz="2800" dirty="0"/>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9</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7" name="Picture 6">
            <a:extLst>
              <a:ext uri="{FF2B5EF4-FFF2-40B4-BE49-F238E27FC236}">
                <a16:creationId xmlns:a16="http://schemas.microsoft.com/office/drawing/2014/main" id="{F39A90D6-71A3-4648-8910-38E14485E231}"/>
              </a:ext>
            </a:extLst>
          </p:cNvPr>
          <p:cNvPicPr>
            <a:picLocks noChangeAspect="1"/>
          </p:cNvPicPr>
          <p:nvPr/>
        </p:nvPicPr>
        <p:blipFill>
          <a:blip r:embed="rId2"/>
          <a:stretch>
            <a:fillRect/>
          </a:stretch>
        </p:blipFill>
        <p:spPr>
          <a:xfrm>
            <a:off x="5198936" y="238540"/>
            <a:ext cx="6675011" cy="5777948"/>
          </a:xfrm>
          <a:prstGeom prst="rect">
            <a:avLst/>
          </a:prstGeom>
        </p:spPr>
      </p:pic>
    </p:spTree>
    <p:extLst>
      <p:ext uri="{BB962C8B-B14F-4D97-AF65-F5344CB8AC3E}">
        <p14:creationId xmlns:p14="http://schemas.microsoft.com/office/powerpoint/2010/main" val="5159655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documentManagement/types"/>
    <ds:schemaRef ds:uri="http://www.w3.org/XML/1998/namespace"/>
    <ds:schemaRef ds:uri="http://schemas.microsoft.com/office/infopath/2007/PartnerControls"/>
    <ds:schemaRef ds:uri="http://purl.org/dc/dcmitype/"/>
    <ds:schemaRef ds:uri="http://schemas.microsoft.com/office/2006/metadata/properties"/>
    <ds:schemaRef ds:uri="71af3243-3dd4-4a8d-8c0d-dd76da1f02a5"/>
    <ds:schemaRef ds:uri="http://purl.org/dc/terms/"/>
    <ds:schemaRef ds:uri="http://purl.org/dc/elements/1.1/"/>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1221</Words>
  <Application>Microsoft Office PowerPoint</Application>
  <PresentationFormat>Widescreen</PresentationFormat>
  <Paragraphs>104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Bahnschrift SemiBold</vt:lpstr>
      <vt:lpstr>Calibri</vt:lpstr>
      <vt:lpstr>Franklin Gothic Book</vt:lpstr>
      <vt:lpstr>Gill Sans MT</vt:lpstr>
      <vt:lpstr>Helvetica Neue</vt:lpstr>
      <vt:lpstr>Office Theme</vt:lpstr>
      <vt:lpstr>ZOO ANIMAL CLASSIFICATION</vt:lpstr>
      <vt:lpstr>Why is Animal Classification important?</vt:lpstr>
      <vt:lpstr>Who is this important to?</vt:lpstr>
      <vt:lpstr>Data Wrangling</vt:lpstr>
      <vt:lpstr>CORRELATION HEATMAP</vt:lpstr>
      <vt:lpstr>PowerPoint Presentation</vt:lpstr>
      <vt:lpstr>Which class number has the most animals?</vt:lpstr>
      <vt:lpstr>What does the bar plot below show?</vt:lpstr>
      <vt:lpstr>There was a high correlation between animals having a backbone and animals having a tail so does this mean that animals without a backbone are correlated with animals not having a tail?</vt:lpstr>
      <vt:lpstr>•The scatterplot showed that all animals in classes 1, 2, 3 ,4 and 5 have a backbone.   •The scatter plot showed that none of the animals in classes 6&amp;7 (invertebrates and bugs) have a backbone.  •The scatter plot showed that backbone may not be the strongest feature for animal classification. </vt:lpstr>
      <vt:lpstr>What does the 3D histogram show?</vt:lpstr>
      <vt:lpstr>The scatterplot validates the correlation heatmap finding that the majority of predators are not airborne. It also shows that predator may not be the strongest feature in animal classification.</vt:lpstr>
      <vt:lpstr>What does this scatterplot show?</vt:lpstr>
      <vt:lpstr>•The scatterplot shows that finned animals belong to classes 1 &amp; 2(mammals and fish). •The scatterplot shows that 6 out of the 7 total classes include animals that are aquatic and that 5 out of the 7 total classes include animals that are not aquatic.  •The scatterplot shows that aquatic may also not be the strongest feature for animal classification.</vt:lpstr>
      <vt:lpstr>What does this bar plot show?</vt:lpstr>
      <vt:lpstr>Hypothesis Testing</vt:lpstr>
      <vt:lpstr>1.)Decision Tree Classifier- utilized all 16 features initially but then used grid search tuning of hyperparameters and sci-kit learn feature selection to get a test accuracy of 0.97, cross validation score of 0.97, precision of 0.97, recall of 0.97 and F1 score of 0.97. 2.)SVM Classifier-utilized all 16 features to get a test accuracy of 0.97, cross validation score of 0.95, precision of 0.94 , recall of 0.97 and F1 score of 0.95. 3.)Gaussian NB Classifier-utilized all 16 features to get a test accuracy of 0.97, cross validation score of 0.95, precision of 0.94, recall of 0.97 and F1 score of 0.95. 4.)Random Forest Classifier-utilized 9 features from ski-kit learn feature selection to get a test accuracy of 0.97, cross validation score of 0.98, precision of 0.94, recall of 0.97 and F1 score of 0.95. 5.)KNN Classifier-utilized chi square feature selection in order to pick the 10 best features and plotted and calculated the optimum ‘k’ value that gave the highest test accuracy of 0.97, cross validation score of 0.97, precision of 0.94, recall of 0.97 and F1 score of 0.95. </vt:lpstr>
      <vt:lpstr>WHICH SCI-KIT LEARN MODEL HAD THE HIGHEST TEST ACCURACY?</vt:lpstr>
      <vt:lpstr>The Scikit-learn feature selection method as well as the Chi-squared feature selection method dropped features that were synonymous with the features that data exploration and visualization determined were weak predictors of animal class.</vt:lpstr>
      <vt:lpstr>•Both deep learning models used single layer perceptron since there were no hidden layers. •The Keras Sequential deep learning model utilized SGD optimizer, MSE loss function and 50 forward and backward passes resulting in a near 90% test accuracy. •The Tensorflow deep learning model utilized one hot encoding in order to binarize the categorical features and allow for a multi-class classification response and had a resulting 95% test accuracy. </vt:lpstr>
      <vt:lpstr>•The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•The ANN metrics also showed that individually dropping the features of ‘domestic’, ‘aquatic’ or ‘tail’ did not change the test accuracy even though dropping any one of the other attributes decreased the model's test accuracy.  •This was an interesting finding as it matched the data exploration and visualization observations that the attributes of ‘domestic’, ‘aquatic’ and ‘tail’ were weak predictors of animal class.  </vt:lpstr>
      <vt:lpstr>•This project was unique in that it had a multi-class classification target and an imbalanced dataset which affected accuracy.  •However, tuning the hyperparameters in the models and choosing the best model surmounted any dataset hurdles and allowed for a successful classification algorithm and a 97% test accuracy.   </vt:lpstr>
      <vt:lpstr>THANK YOU!</vt:lpstr>
      <vt:lpstr>                   Acknowledgements: Springboard Mentor: Harsh Vardhan Singh  [1] UCI machine learning repository(Dua, D. and Graff, C. (2019). UCI Machine Learning Repository, [http://archive.ics.uci.edu/ml]. Irvine, CA: University of California, School of Information and Computer Science) [2]https://carnegiemnh.org/what-is-in-a-tail/ [3]https://www.ncbi.nlm.nih.gov/m/pubmed/15269893/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2019-07-01T18:55:51Z</dcterms:created>
  <dcterms:modified xsi:type="dcterms:W3CDTF">2019-07-11T04:17:37Z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